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48" r:id="rId2"/>
    <p:sldId id="256" r:id="rId3"/>
    <p:sldId id="261" r:id="rId4"/>
    <p:sldId id="257" r:id="rId5"/>
    <p:sldId id="258" r:id="rId6"/>
    <p:sldId id="259" r:id="rId7"/>
    <p:sldId id="260" r:id="rId8"/>
    <p:sldId id="262" r:id="rId9"/>
    <p:sldId id="264" r:id="rId10"/>
    <p:sldId id="263" r:id="rId11"/>
    <p:sldId id="304" r:id="rId12"/>
    <p:sldId id="305" r:id="rId13"/>
    <p:sldId id="267" r:id="rId14"/>
    <p:sldId id="306" r:id="rId15"/>
    <p:sldId id="268" r:id="rId16"/>
    <p:sldId id="307" r:id="rId17"/>
    <p:sldId id="309" r:id="rId18"/>
    <p:sldId id="310" r:id="rId19"/>
    <p:sldId id="269" r:id="rId20"/>
    <p:sldId id="271" r:id="rId21"/>
    <p:sldId id="312" r:id="rId22"/>
    <p:sldId id="273" r:id="rId23"/>
    <p:sldId id="274" r:id="rId24"/>
    <p:sldId id="313" r:id="rId25"/>
    <p:sldId id="316" r:id="rId26"/>
    <p:sldId id="317" r:id="rId27"/>
    <p:sldId id="318" r:id="rId28"/>
    <p:sldId id="319" r:id="rId29"/>
    <p:sldId id="320" r:id="rId30"/>
    <p:sldId id="321" r:id="rId31"/>
    <p:sldId id="328" r:id="rId32"/>
    <p:sldId id="329" r:id="rId33"/>
    <p:sldId id="330" r:id="rId34"/>
    <p:sldId id="331" r:id="rId35"/>
    <p:sldId id="322" r:id="rId36"/>
    <p:sldId id="332" r:id="rId37"/>
    <p:sldId id="287" r:id="rId38"/>
    <p:sldId id="333" r:id="rId39"/>
    <p:sldId id="334" r:id="rId40"/>
    <p:sldId id="336" r:id="rId41"/>
    <p:sldId id="290" r:id="rId42"/>
    <p:sldId id="337" r:id="rId43"/>
    <p:sldId id="338" r:id="rId44"/>
    <p:sldId id="339" r:id="rId45"/>
    <p:sldId id="340" r:id="rId46"/>
    <p:sldId id="341" r:id="rId47"/>
    <p:sldId id="343" r:id="rId48"/>
    <p:sldId id="344" r:id="rId49"/>
    <p:sldId id="346" r:id="rId50"/>
    <p:sldId id="349" r:id="rId51"/>
    <p:sldId id="345" r:id="rId52"/>
    <p:sldId id="35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830"/>
    <a:srgbClr val="B30202"/>
    <a:srgbClr val="2F4388"/>
    <a:srgbClr val="323ECF"/>
    <a:srgbClr val="233B0E"/>
    <a:srgbClr val="62AA2F"/>
    <a:srgbClr val="345D1A"/>
    <a:srgbClr val="1D3C08"/>
    <a:srgbClr val="9FB252"/>
    <a:srgbClr val="06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875" autoAdjust="0"/>
  </p:normalViewPr>
  <p:slideViewPr>
    <p:cSldViewPr snapToGrid="0" snapToObjects="1">
      <p:cViewPr varScale="1">
        <p:scale>
          <a:sx n="106" d="100"/>
          <a:sy n="106" d="100"/>
        </p:scale>
        <p:origin x="-1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4B26C"/>
              </a:solidFill>
            </c:spPr>
          </c:dPt>
          <c:dPt>
            <c:idx val="1"/>
            <c:bubble3D val="0"/>
            <c:spPr>
              <a:solidFill>
                <a:srgbClr val="62AA2F"/>
              </a:solidFill>
            </c:spPr>
          </c:dPt>
          <c:dPt>
            <c:idx val="2"/>
            <c:bubble3D val="0"/>
            <c:spPr>
              <a:solidFill>
                <a:srgbClr val="9FB252"/>
              </a:solidFill>
            </c:spPr>
          </c:dPt>
          <c:dPt>
            <c:idx val="3"/>
            <c:bubble3D val="0"/>
            <c:spPr>
              <a:solidFill>
                <a:srgbClr val="345D1A"/>
              </a:solidFill>
            </c:spPr>
          </c:dPt>
          <c:dPt>
            <c:idx val="4"/>
            <c:bubble3D val="0"/>
            <c:spPr>
              <a:solidFill>
                <a:srgbClr val="1D3C08"/>
              </a:solidFill>
            </c:spPr>
          </c:dPt>
          <c:dPt>
            <c:idx val="5"/>
            <c:bubble3D val="0"/>
            <c:spPr>
              <a:solidFill>
                <a:srgbClr val="062E20"/>
              </a:solidFill>
            </c:spPr>
          </c:dPt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IBM</c:v>
                </c:pt>
                <c:pt idx="1">
                  <c:v>Spring</c:v>
                </c:pt>
                <c:pt idx="2">
                  <c:v>Credit Suisse</c:v>
                </c:pt>
                <c:pt idx="3">
                  <c:v>Red Hat</c:v>
                </c:pt>
                <c:pt idx="4">
                  <c:v>Oracle</c:v>
                </c:pt>
                <c:pt idx="5">
                  <c:v>Independent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2.0</c:v>
                </c:pt>
                <c:pt idx="1">
                  <c:v>2.0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sdunn\Documents\Pivotal\presentation\Spring\assets\title-bg-standar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298" y="60960"/>
            <a:ext cx="9243264" cy="69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114" y="2710244"/>
            <a:ext cx="8823325" cy="1369315"/>
          </a:xfr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wrap="none" lIns="0" rIns="0" anchor="ctr" anchorCtr="0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gray">
          <a:xfrm>
            <a:off x="3107267" y="6522343"/>
            <a:ext cx="2929466" cy="20005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Unless otherwise indicated, these slides are © 2013-2014 Pivotal Software, Inc. and licensed under a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rgbClr val="FFFFFF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rgbClr val="FFFFFF"/>
                </a:solidFill>
              </a:rPr>
              <a:t> license: http://creativecommons.org/licenses/by-nc/3.0/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76201" y="-59267"/>
            <a:ext cx="9287933" cy="120227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29" y="408518"/>
            <a:ext cx="8539165" cy="399716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1066800"/>
            <a:ext cx="8537575" cy="4885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microsoft.com/office/2007/relationships/hdphoto" Target="../media/hdphoto5.wdp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microsoft.com/office/2007/relationships/hdphoto" Target="../media/hdphoto6.wdp"/><Relationship Id="rId8" Type="http://schemas.openxmlformats.org/officeDocument/2006/relationships/image" Target="../media/image34.png"/><Relationship Id="rId9" Type="http://schemas.microsoft.com/office/2007/relationships/hdphoto" Target="../media/hdphoto7.wdp"/><Relationship Id="rId10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microsoft.com/office/2007/relationships/hdphoto" Target="../media/hdphoto9.wdp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3.png"/><Relationship Id="rId10" Type="http://schemas.microsoft.com/office/2007/relationships/hdphoto" Target="../media/hdphoto12.wdp"/><Relationship Id="rId11" Type="http://schemas.openxmlformats.org/officeDocument/2006/relationships/image" Target="../media/image47.png"/><Relationship Id="rId12" Type="http://schemas.microsoft.com/office/2007/relationships/hdphoto" Target="../media/hdphoto13.wdp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microsoft.com/office/2007/relationships/hdphoto" Target="../media/hdphoto14.wdp"/><Relationship Id="rId16" Type="http://schemas.openxmlformats.org/officeDocument/2006/relationships/image" Target="../media/image50.png"/><Relationship Id="rId17" Type="http://schemas.microsoft.com/office/2007/relationships/hdphoto" Target="../media/hdphoto15.wdp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microsoft.com/office/2007/relationships/hdphoto" Target="../media/hdphoto10.wdp"/><Relationship Id="rId4" Type="http://schemas.openxmlformats.org/officeDocument/2006/relationships/image" Target="../media/image42.png"/><Relationship Id="rId5" Type="http://schemas.microsoft.com/office/2007/relationships/hdphoto" Target="../media/hdphoto11.wdp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Spring Batch 3.0 Webinar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114" y="5331054"/>
            <a:ext cx="8823324" cy="489878"/>
          </a:xfrm>
          <a:prstGeom prst="rect">
            <a:avLst/>
          </a:prstGeom>
          <a:noFill/>
        </p:spPr>
        <p:txBody>
          <a:bodyPr wrap="square" lIns="0" rIns="0" bIns="0" rtlCol="0" anchor="ctr" anchorCtr="0">
            <a:spAutoFit/>
          </a:bodyPr>
          <a:lstStyle/>
          <a:p>
            <a:pPr>
              <a:spcAft>
                <a:spcPts val="72"/>
              </a:spcAf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Michael Minella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,</a:t>
            </a: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 Project Lead – Spring Batch, Pivotal</a:t>
            </a:r>
          </a:p>
          <a:p>
            <a:pPr>
              <a:spcAft>
                <a:spcPts val="72"/>
              </a:spcAft>
            </a:pP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@</a:t>
            </a:r>
            <a:r>
              <a:rPr lang="en-US" sz="1400" baseline="0" dirty="0" err="1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michaelminella</a:t>
            </a:r>
            <a:endParaRPr lang="en-US" sz="1400" dirty="0" smtClean="0">
              <a:solidFill>
                <a:schemeClr val="bg1"/>
              </a:solidFill>
              <a:effectLst>
                <a:outerShdw blurRad="12700" dist="12700" dir="54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7551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273" y="3651250"/>
            <a:ext cx="1909506" cy="261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73" y="1154639"/>
            <a:ext cx="7789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JSR-352 introduces an exciting new Java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specification for building, deploying, and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running batch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1874" y="2724299"/>
            <a:ext cx="28777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rPr>
              <a:t>- Chris Vignola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580" y="3375366"/>
            <a:ext cx="2058574" cy="20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6023" y="1167076"/>
            <a:ext cx="5651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Over </a:t>
            </a:r>
            <a:r>
              <a:rPr lang="en-US" sz="48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6 years </a:t>
            </a:r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of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production experience</a:t>
            </a:r>
            <a:endParaRPr lang="en-US" sz="48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443358"/>
              </p:ext>
            </p:extLst>
          </p:nvPr>
        </p:nvGraphicFramePr>
        <p:xfrm>
          <a:off x="457200" y="446123"/>
          <a:ext cx="8229600" cy="5965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46" y="1639058"/>
            <a:ext cx="2772961" cy="3579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24" y="1977764"/>
            <a:ext cx="3171948" cy="290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con_435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710" y="2757507"/>
            <a:ext cx="3013514" cy="3013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16" y="1144192"/>
            <a:ext cx="8273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Structurally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, JSR-352 and Spring Batch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are </a:t>
            </a:r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similar</a:t>
            </a:r>
            <a:endParaRPr lang="en-US" sz="4000" dirty="0">
              <a:solidFill>
                <a:srgbClr val="9EFFF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39493" y="3923841"/>
            <a:ext cx="82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28" y="2069928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779398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3595872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771959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701322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0" y="-2936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2486298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5732166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18" y="4179344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1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6" y="-74132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3394514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5" y="-594346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5271966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787526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1308904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6" y="2870076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4423767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16236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38" y="5085563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1653" y="1609700"/>
            <a:ext cx="4570268" cy="3477875"/>
            <a:chOff x="1331601" y="1158925"/>
            <a:chExt cx="4570268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811167" y="1479031"/>
              <a:ext cx="3090702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API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60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5229029" cy="3477875"/>
            <a:chOff x="1035681" y="1158925"/>
            <a:chExt cx="5229029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1479031"/>
              <a:ext cx="3576843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DSL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7101007" cy="3477875"/>
            <a:chOff x="1035681" y="1158925"/>
            <a:chExt cx="7101007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2366719"/>
              <a:ext cx="54488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CONTRACT</a:t>
              </a:r>
              <a:endParaRPr lang="en-US" sz="9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870662" y="3920618"/>
              <a:ext cx="5176766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6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R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04" y="2379496"/>
            <a:ext cx="8566592" cy="4283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475" y="1302826"/>
            <a:ext cx="60015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JSR-352 is a </a:t>
            </a:r>
            <a:r>
              <a:rPr lang="en-US" sz="4000" dirty="0" smtClean="0">
                <a:solidFill>
                  <a:srgbClr val="F19624"/>
                </a:solidFill>
                <a:latin typeface="Helvetica Neue Bold Condensed"/>
                <a:cs typeface="Helvetica Neue Bold Condensed"/>
              </a:rPr>
              <a:t>specification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…</a:t>
            </a:r>
          </a:p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not an </a:t>
            </a:r>
            <a:r>
              <a:rPr lang="en-US" sz="4000" dirty="0" smtClean="0">
                <a:solidFill>
                  <a:srgbClr val="326DB8"/>
                </a:solidFill>
                <a:latin typeface="Helvetica Neue Bold Condensed"/>
                <a:cs typeface="Helvetica Neue Bold Condensed"/>
              </a:rPr>
              <a:t>implementation</a:t>
            </a:r>
            <a:endParaRPr lang="en-US" sz="4000" dirty="0">
              <a:solidFill>
                <a:srgbClr val="326DB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862" y="1569387"/>
            <a:ext cx="275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WHAT HAS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765" y="1941627"/>
            <a:ext cx="8728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-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12000" spc="-3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284" y="3610797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100" dirty="0" smtClean="0">
                <a:solidFill>
                  <a:srgbClr val="5DA831"/>
                </a:solidFill>
                <a:latin typeface="Helvetica Neue Medium"/>
                <a:cs typeface="Helvetica Neue Bold Condensed"/>
              </a:rPr>
              <a:t>DONE FOR ME LATELY</a:t>
            </a:r>
            <a:endParaRPr lang="en-US" sz="5400" b="1" spc="100" dirty="0">
              <a:solidFill>
                <a:srgbClr val="5DA831"/>
              </a:solidFill>
              <a:latin typeface="Helvetica Neue Medium"/>
              <a:cs typeface="Helvetica Neue Bold Condense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47139" y="1979396"/>
            <a:ext cx="2397231" cy="10979"/>
          </a:xfrm>
          <a:prstGeom prst="line">
            <a:avLst/>
          </a:prstGeom>
          <a:ln w="12700">
            <a:solidFill>
              <a:srgbClr val="00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7909" y="1979396"/>
            <a:ext cx="2397231" cy="10979"/>
          </a:xfrm>
          <a:prstGeom prst="line">
            <a:avLst/>
          </a:prstGeom>
          <a:ln w="127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523" y="4543534"/>
            <a:ext cx="745079" cy="7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5045955" y="4910584"/>
            <a:ext cx="2397231" cy="10979"/>
          </a:xfrm>
          <a:prstGeom prst="line">
            <a:avLst/>
          </a:prstGeom>
          <a:ln w="12700">
            <a:solidFill>
              <a:srgbClr val="00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26939" y="4910584"/>
            <a:ext cx="2397231" cy="10979"/>
          </a:xfrm>
          <a:prstGeom prst="line">
            <a:avLst/>
          </a:prstGeom>
          <a:ln w="127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pringBrow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199" y="792386"/>
            <a:ext cx="5138044" cy="51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234" y="4567012"/>
            <a:ext cx="67304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BATCH </a:t>
            </a:r>
            <a:r>
              <a:rPr lang="en-US" sz="7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3.0</a:t>
            </a:r>
            <a:endParaRPr lang="en-US" sz="7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4281" y="1629260"/>
            <a:ext cx="8015439" cy="3590818"/>
            <a:chOff x="288409" y="1629260"/>
            <a:chExt cx="8015439" cy="3590818"/>
          </a:xfrm>
        </p:grpSpPr>
        <p:pic>
          <p:nvPicPr>
            <p:cNvPr id="2" name="Picture 1" descr="icon_2788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409" y="1629260"/>
              <a:ext cx="3590818" cy="359081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615110" y="2495141"/>
              <a:ext cx="4688738" cy="1859057"/>
              <a:chOff x="3615110" y="2313233"/>
              <a:chExt cx="4688738" cy="185905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615110" y="2379491"/>
                <a:ext cx="4688738" cy="1792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rgbClr val="FFFFFF"/>
                    </a:solidFill>
                    <a:latin typeface="Helvetica Neue Bold Condensed"/>
                    <a:cs typeface="Helvetica Neue Bold Condensed"/>
                  </a:rPr>
                  <a:t>100% JSR-352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7500" dirty="0" smtClean="0">
                    <a:solidFill>
                      <a:srgbClr val="9EFFF8"/>
                    </a:solidFill>
                    <a:latin typeface="Helvetica Neue Bold Condensed"/>
                    <a:cs typeface="Helvetica Neue Bold Condensed"/>
                  </a:rPr>
                  <a:t>COMPLIANT</a:t>
                </a:r>
                <a:endParaRPr lang="en-US" sz="7500" dirty="0">
                  <a:solidFill>
                    <a:srgbClr val="9EFFF8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712944" y="4112791"/>
                <a:ext cx="4487437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712944" y="2313233"/>
                <a:ext cx="4399986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518" y="3167390"/>
            <a:ext cx="7750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System.</a:t>
            </a:r>
            <a:r>
              <a:rPr lang="en-US" sz="2800" i="1" dirty="0" err="1" smtClean="0">
                <a:solidFill>
                  <a:srgbClr val="9674AB"/>
                </a:solidFill>
                <a:latin typeface="Menlo Regular"/>
                <a:cs typeface="Menlo Regular"/>
              </a:rPr>
              <a:t>out</a:t>
            </a:r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.println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(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“Hello World!”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);</a:t>
            </a:r>
            <a:endParaRPr lang="en-US" sz="2800" dirty="0">
              <a:solidFill>
                <a:srgbClr val="A9B6C4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4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95738" y="900043"/>
            <a:ext cx="8216347" cy="5057915"/>
            <a:chOff x="695738" y="1207819"/>
            <a:chExt cx="8216347" cy="5057915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54170" y="1207819"/>
              <a:ext cx="5057915" cy="50579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5738" y="4326742"/>
              <a:ext cx="666404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NO DEPENDENCY </a:t>
              </a:r>
            </a:p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INJECTION </a:t>
              </a:r>
              <a:r>
                <a:rPr lang="en-US" sz="6000" dirty="0" smtClean="0">
                  <a:solidFill>
                    <a:srgbClr val="FF0000"/>
                  </a:solidFill>
                  <a:latin typeface="Helvetica Neue Bold Condensed"/>
                  <a:cs typeface="Helvetica Neue Bold Condensed"/>
                </a:rPr>
                <a:t>REQUIRED</a:t>
              </a:r>
              <a:endParaRPr lang="en-US" sz="6000" dirty="0">
                <a:solidFill>
                  <a:srgbClr val="FF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6183" y="-176680"/>
            <a:ext cx="7531635" cy="6325404"/>
            <a:chOff x="419669" y="-176680"/>
            <a:chExt cx="7531635" cy="6325404"/>
          </a:xfrm>
        </p:grpSpPr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9043" y="-176680"/>
              <a:ext cx="6162261" cy="54885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9669" y="4980600"/>
              <a:ext cx="2646878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DEPENDENCY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INJECTION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5478" y="4671396"/>
              <a:ext cx="418034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OPTIONS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2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951947"/>
            <a:ext cx="8399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&lt;!– Inline --&gt;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 err="1">
                <a:solidFill>
                  <a:srgbClr val="E6C16A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ref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81833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err="1" smtClean="0">
                <a:solidFill>
                  <a:srgbClr val="808080"/>
                </a:solidFill>
                <a:latin typeface="Menlo Regular"/>
                <a:cs typeface="Menlo Regular"/>
              </a:rPr>
              <a:t>batch.xml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-</a:t>
            </a:r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-&gt;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&lt;batch-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artifacts&gt;</a:t>
            </a:r>
            <a:endParaRPr lang="en-US" sz="2800" dirty="0">
              <a:solidFill>
                <a:srgbClr val="E6C16A"/>
              </a:solidFill>
              <a:latin typeface="Menlo Regular"/>
              <a:cs typeface="Menlo Regular"/>
            </a:endParaRP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	&lt;ref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id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 </a:t>
            </a:r>
          </a:p>
          <a:p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      class=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/batch-artifacts&gt;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7967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Spring DI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--&gt;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…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&lt;bean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id=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   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class=</a:t>
            </a:r>
            <a:r>
              <a:rPr lang="en-US" sz="2800" dirty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…</a:t>
            </a:r>
            <a:endParaRPr lang="en-US" sz="2800" dirty="0">
              <a:solidFill>
                <a:srgbClr val="80808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37424" y="2838175"/>
            <a:ext cx="7069153" cy="1015663"/>
            <a:chOff x="1369391" y="2838175"/>
            <a:chExt cx="7069153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369391" y="2838175"/>
              <a:ext cx="14657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870" y="2838175"/>
              <a:ext cx="33916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239754" y="2959484"/>
              <a:ext cx="1402522" cy="773044"/>
            </a:xfrm>
            <a:prstGeom prst="rightArrow">
              <a:avLst/>
            </a:prstGeom>
            <a:solidFill>
              <a:srgbClr val="233B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0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4" name="Picture 3" descr="icon_389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23" y="2757944"/>
            <a:ext cx="4100056" cy="4100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3418" y="1264820"/>
            <a:ext cx="586410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old Condensed"/>
                <a:cs typeface="Helvetica Neue Bold Condensed"/>
              </a:rPr>
              <a:t>BATTLE  TESTED</a:t>
            </a:r>
          </a:p>
          <a:p>
            <a:pPr algn="ctr">
              <a:lnSpc>
                <a:spcPct val="80000"/>
              </a:lnSpc>
            </a:pPr>
            <a:r>
              <a:rPr lang="en-US" sz="8000" b="1" dirty="0" smtClean="0">
                <a:solidFill>
                  <a:srgbClr val="698658"/>
                </a:solidFill>
                <a:latin typeface="Helvetica Neue Bold Condensed"/>
                <a:cs typeface="Helvetica Neue Bold Condensed"/>
              </a:rPr>
              <a:t>COMPONENTS</a:t>
            </a:r>
            <a:endParaRPr lang="en-US" sz="8000" b="1" dirty="0">
              <a:solidFill>
                <a:srgbClr val="698658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46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677346" y="1608668"/>
            <a:ext cx="2779182" cy="343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905001"/>
            <a:ext cx="5240974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Home: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http://projects.spring.io/spring-batch/</a:t>
            </a: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http://github.com/spring-projects/spring-batch</a:t>
            </a: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Jira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https://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jira.spring.io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/browse/BATCH</a:t>
            </a:r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0" y="241299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98905" y="351786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24516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08171" y="-1766954"/>
            <a:ext cx="5883450" cy="5883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7323" y="3281580"/>
            <a:ext cx="48997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 </a:t>
            </a:r>
          </a:p>
          <a:p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IS A SUBSET OF 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782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550760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LAUNCHING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63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5114435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JAVA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CONFIGURATION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48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245499" cy="2400657"/>
            <a:chOff x="495414" y="2177089"/>
            <a:chExt cx="7245499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22776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INHERITENCE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866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3960282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TYPE SAFE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PROPERTIES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22753" y="2228672"/>
            <a:ext cx="7098494" cy="2400657"/>
            <a:chOff x="561672" y="2177089"/>
            <a:chExt cx="7098494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561672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14701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SCALABILITY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6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396797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SPRING!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6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39376" y="1822175"/>
            <a:ext cx="6474527" cy="3213651"/>
            <a:chOff x="1296596" y="1678609"/>
            <a:chExt cx="6474527" cy="3213651"/>
          </a:xfrm>
        </p:grpSpPr>
        <p:sp>
          <p:nvSpPr>
            <p:cNvPr id="6" name="TextBox 5"/>
            <p:cNvSpPr txBox="1"/>
            <p:nvPr/>
          </p:nvSpPr>
          <p:spPr>
            <a:xfrm>
              <a:off x="1296596" y="2705315"/>
              <a:ext cx="64745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“ARCHETYPES”</a:t>
              </a:r>
              <a:endPara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&quot;No&quot; Symbol 4"/>
            <p:cNvSpPr>
              <a:spLocks noChangeAspect="1"/>
            </p:cNvSpPr>
            <p:nvPr/>
          </p:nvSpPr>
          <p:spPr>
            <a:xfrm>
              <a:off x="2689087" y="1678609"/>
              <a:ext cx="3344169" cy="3213651"/>
            </a:xfrm>
            <a:prstGeom prst="noSmoking">
              <a:avLst>
                <a:gd name="adj" fmla="val 8821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7316" y="2705656"/>
              <a:ext cx="13059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RC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10698" y="2705659"/>
              <a:ext cx="7171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57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93" y="986600"/>
            <a:ext cx="5409614" cy="4496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121" y="5725587"/>
            <a:ext cx="7173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SpringBatchWebinar</a:t>
            </a:r>
            <a:endParaRPr lang="en-US" sz="2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10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1652" y="988392"/>
            <a:ext cx="4881217" cy="48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097" y="3984344"/>
            <a:ext cx="676562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OPINIONATED</a:t>
            </a:r>
            <a:endParaRPr lang="en-US" sz="6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264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66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3455">
            <a:off x="1007890" y="1029886"/>
            <a:ext cx="7423931" cy="7423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2787" y="1358348"/>
            <a:ext cx="378031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spc="300" dirty="0" smtClean="0">
                <a:latin typeface="Helvetica Neue Bold Condensed"/>
                <a:cs typeface="Helvetica Neue Bold Condensed"/>
              </a:rPr>
              <a:t>SPRING BOOT MAKES STARTUP</a:t>
            </a:r>
          </a:p>
          <a:p>
            <a:pPr algn="ctr">
              <a:lnSpc>
                <a:spcPct val="80000"/>
              </a:lnSpc>
            </a:pPr>
            <a:r>
              <a:rPr lang="en-US" sz="9800" dirty="0" smtClean="0">
                <a:solidFill>
                  <a:srgbClr val="5DA831"/>
                </a:solidFill>
                <a:latin typeface="Helvetica Neue Bold Condensed"/>
                <a:cs typeface="Helvetica Neue Bold Condensed"/>
              </a:rPr>
              <a:t>EASIER</a:t>
            </a:r>
            <a:endParaRPr lang="en-US" sz="9800" dirty="0">
              <a:solidFill>
                <a:srgbClr val="5DA83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7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37424" y="2126152"/>
            <a:ext cx="7069153" cy="3533309"/>
            <a:chOff x="1037424" y="2208724"/>
            <a:chExt cx="7069153" cy="3533309"/>
          </a:xfrm>
        </p:grpSpPr>
        <p:grpSp>
          <p:nvGrpSpPr>
            <p:cNvPr id="11" name="Group 10"/>
            <p:cNvGrpSpPr/>
            <p:nvPr/>
          </p:nvGrpSpPr>
          <p:grpSpPr>
            <a:xfrm>
              <a:off x="1037424" y="2208724"/>
              <a:ext cx="7069153" cy="1015663"/>
              <a:chOff x="1369391" y="2838175"/>
              <a:chExt cx="7069153" cy="101566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369391" y="2838175"/>
                <a:ext cx="146576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FILE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46870" y="2838175"/>
                <a:ext cx="33916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DATABASE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239754" y="2959484"/>
                <a:ext cx="1402522" cy="773044"/>
              </a:xfrm>
              <a:prstGeom prst="rightArrow">
                <a:avLst/>
              </a:prstGeom>
              <a:solidFill>
                <a:srgbClr val="1922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7128768">
              <a:off x="1384359" y="3503309"/>
              <a:ext cx="2244198" cy="2233250"/>
              <a:chOff x="1524002" y="3732528"/>
              <a:chExt cx="2244198" cy="2233250"/>
            </a:xfrm>
          </p:grpSpPr>
          <p:sp>
            <p:nvSpPr>
              <p:cNvPr id="8" name="10-Point Star 7"/>
              <p:cNvSpPr/>
              <p:nvPr/>
            </p:nvSpPr>
            <p:spPr>
              <a:xfrm>
                <a:off x="1524002" y="3732528"/>
                <a:ext cx="2219738" cy="2233250"/>
              </a:xfrm>
              <a:prstGeom prst="star10">
                <a:avLst/>
              </a:prstGeom>
              <a:solidFill>
                <a:srgbClr val="B3020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2128912">
                <a:off x="1621458" y="4271833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NOW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WITH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MESSAGING!</a:t>
                </a:r>
                <a:endParaRPr lang="en-US" sz="2000" dirty="0">
                  <a:solidFill>
                    <a:schemeClr val="bg1"/>
                  </a:solidFill>
                  <a:latin typeface="Gill Sans Ultra Bold"/>
                  <a:cs typeface="Gill Sans Ultra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24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5478" y="441739"/>
            <a:ext cx="8462173" cy="5974522"/>
            <a:chOff x="375478" y="77318"/>
            <a:chExt cx="8462173" cy="5974522"/>
          </a:xfrm>
        </p:grpSpPr>
        <p:pic>
          <p:nvPicPr>
            <p:cNvPr id="2" name="Picture 1" descr="icon_26635.png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478" y="77318"/>
              <a:ext cx="5974522" cy="597452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94674" y="2607294"/>
              <a:ext cx="5442977" cy="1643413"/>
              <a:chOff x="3394674" y="2764244"/>
              <a:chExt cx="5442977" cy="1643413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394674" y="2807219"/>
                <a:ext cx="5442977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LAUNCHING AND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STATUS UPDATES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3489742" y="4345679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500785" y="2764244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880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9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696" y="1289219"/>
            <a:ext cx="4279562" cy="42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3784295"/>
            <a:ext cx="66779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BIG DATA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210943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334896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8" y="3130481"/>
            <a:ext cx="1177" cy="149520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8" y="2114878"/>
            <a:ext cx="2138819" cy="246816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1525837"/>
            <a:ext cx="3790708" cy="36462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5" y="2691428"/>
            <a:ext cx="1312003" cy="1312003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5" y="4432962"/>
            <a:ext cx="1607123" cy="1607123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4" y="1076893"/>
            <a:ext cx="1185005" cy="118500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678606"/>
            <a:ext cx="0" cy="16692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2" y="1669396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0" y="4593784"/>
            <a:ext cx="1537870" cy="1312003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3359538"/>
            <a:ext cx="0" cy="18125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2" y="5161264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3" y="1758976"/>
            <a:ext cx="2159523" cy="147453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39" y="4625685"/>
            <a:ext cx="2124583" cy="697272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2991880" y="2650714"/>
            <a:ext cx="3420313" cy="1396492"/>
            <a:chOff x="2991880" y="2606939"/>
            <a:chExt cx="3420313" cy="1396492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701" y="2606939"/>
              <a:ext cx="1396492" cy="139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2991880" y="2874298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881623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2572590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326355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954523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4262" y="2320831"/>
            <a:ext cx="6844882" cy="2397253"/>
            <a:chOff x="544262" y="2320831"/>
            <a:chExt cx="6844882" cy="2397253"/>
          </a:xfrm>
        </p:grpSpPr>
        <p:sp>
          <p:nvSpPr>
            <p:cNvPr id="32" name="TextBox 31"/>
            <p:cNvSpPr txBox="1"/>
            <p:nvPr/>
          </p:nvSpPr>
          <p:spPr>
            <a:xfrm>
              <a:off x="544262" y="2320831"/>
              <a:ext cx="988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SQOOP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1292" y="2752765"/>
              <a:ext cx="23275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  <a:latin typeface="Helvetica Neue Bold Condensed"/>
                  <a:cs typeface="Helvetica Neue Bold Condensed"/>
                </a:rPr>
                <a:t>MAP REDUCE</a:t>
              </a:r>
              <a:endParaRPr lang="en-US" sz="3200" dirty="0">
                <a:solidFill>
                  <a:srgbClr val="0000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645076" y="3754187"/>
              <a:ext cx="847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OOZIE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14995" y="3580564"/>
              <a:ext cx="672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HIVE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5410489" y="4257231"/>
              <a:ext cx="55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PIG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29852" y="306309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MAHOUT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11" grpId="0"/>
      <p:bldP spid="14" grpId="0"/>
      <p:bldP spid="18" grpId="0"/>
      <p:bldP spid="22" grpId="0"/>
      <p:bldP spid="24" grpId="0"/>
      <p:bldP spid="25" grpId="0"/>
      <p:bldP spid="26" grpId="0"/>
      <p:bldP spid="29" grpId="0"/>
      <p:bldP spid="6" grpId="0"/>
      <p:bldP spid="9" grpId="0"/>
      <p:bldP spid="10" grpId="0"/>
      <p:bldP spid="13" grpId="0"/>
      <p:bldP spid="15" grpId="0"/>
      <p:bldP spid="16" grpId="0"/>
      <p:bldP spid="17" grpId="0"/>
      <p:bldP spid="23" grpId="0"/>
      <p:bldP spid="27" grpId="0"/>
      <p:bldP spid="28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782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301" y="-309204"/>
            <a:ext cx="6858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6503" y="4914373"/>
            <a:ext cx="250219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JOBS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RUNNING 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340" y="4588010"/>
            <a:ext cx="5185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0396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67" y="1037167"/>
            <a:ext cx="4783667" cy="4783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396" y="1352015"/>
            <a:ext cx="3213306" cy="1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2800382"/>
            <a:ext cx="8537575" cy="40576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800383"/>
            <a:ext cx="395386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132522"/>
            <a:ext cx="9596783" cy="712304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54608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2065131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4322040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3534833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53926" y="1350023"/>
            <a:ext cx="7236149" cy="4157954"/>
            <a:chOff x="1067681" y="917893"/>
            <a:chExt cx="7236149" cy="4157954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1244" y="2416472"/>
              <a:ext cx="739629" cy="739629"/>
            </a:xfrm>
            <a:prstGeom prst="rect">
              <a:avLst/>
            </a:prstGeom>
          </p:spPr>
        </p:pic>
        <p:pic>
          <p:nvPicPr>
            <p:cNvPr id="3" name="Picture 2" descr="icon_66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6199" y="3873437"/>
              <a:ext cx="769718" cy="769718"/>
            </a:xfrm>
            <a:prstGeom prst="rect">
              <a:avLst/>
            </a:prstGeom>
          </p:spPr>
        </p:pic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7742" y="937122"/>
              <a:ext cx="846633" cy="846633"/>
            </a:xfrm>
            <a:prstGeom prst="rect">
              <a:avLst/>
            </a:prstGeom>
          </p:spPr>
        </p:pic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3815751"/>
              <a:ext cx="846633" cy="846633"/>
            </a:xfrm>
            <a:prstGeom prst="rect">
              <a:avLst/>
            </a:prstGeom>
          </p:spPr>
        </p:pic>
        <p:pic>
          <p:nvPicPr>
            <p:cNvPr id="15" name="Picture 14" descr="icon_23552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2343741"/>
              <a:ext cx="846633" cy="846633"/>
            </a:xfrm>
            <a:prstGeom prst="rect">
              <a:avLst/>
            </a:prstGeom>
          </p:spPr>
        </p:pic>
        <p:pic>
          <p:nvPicPr>
            <p:cNvPr id="20" name="Picture 19" descr="icon_2663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917893"/>
              <a:ext cx="846633" cy="846633"/>
            </a:xfrm>
            <a:prstGeom prst="rect">
              <a:avLst/>
            </a:prstGeom>
          </p:spPr>
        </p:pic>
        <p:pic>
          <p:nvPicPr>
            <p:cNvPr id="14" name="Picture 13" descr="icon_17825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2343741"/>
              <a:ext cx="846633" cy="846633"/>
            </a:xfrm>
            <a:prstGeom prst="rect">
              <a:avLst/>
            </a:prstGeom>
          </p:spPr>
        </p:pic>
        <p:pic>
          <p:nvPicPr>
            <p:cNvPr id="16" name="Picture 15" descr="icon_24516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917893"/>
              <a:ext cx="846633" cy="846633"/>
            </a:xfrm>
            <a:prstGeom prst="rect">
              <a:avLst/>
            </a:prstGeom>
          </p:spPr>
        </p:pic>
        <p:pic>
          <p:nvPicPr>
            <p:cNvPr id="23" name="Picture 22" descr="icon_38901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3815751"/>
              <a:ext cx="846633" cy="846633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917893"/>
              <a:ext cx="846633" cy="846633"/>
            </a:xfrm>
            <a:prstGeom prst="rect">
              <a:avLst/>
            </a:prstGeom>
          </p:spPr>
        </p:pic>
        <p:pic>
          <p:nvPicPr>
            <p:cNvPr id="22" name="Picture 21" descr="icon_27889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2343741"/>
              <a:ext cx="846633" cy="846633"/>
            </a:xfrm>
            <a:prstGeom prst="rect">
              <a:avLst/>
            </a:prstGeom>
          </p:spPr>
        </p:pic>
        <p:pic>
          <p:nvPicPr>
            <p:cNvPr id="24" name="Picture 23" descr="icon_43500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3815751"/>
              <a:ext cx="846633" cy="84663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033672" y="3176847"/>
              <a:ext cx="159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Syringe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Gilad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Fried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9470" y="4664995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Hammock by Adam  Mullin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7631" y="4672575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6489" y="1783563"/>
              <a:ext cx="1774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0818" y="3206282"/>
              <a:ext cx="1701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Dillon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Arloff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8685" y="3201037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Arrows by Juan Pablo Bravo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65865" y="178356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Increase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Attilio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Baghino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68739" y="1807754"/>
              <a:ext cx="1781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43992" y="1788419"/>
              <a:ext cx="1914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Twitter by Maria Maldonado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36633" y="3210803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List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Agus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Purwanto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7681" y="4675737"/>
              <a:ext cx="2048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Tank by Renan Ferreira Santos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87197" y="466499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Architect by Luis Prado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pic>
        <p:nvPicPr>
          <p:cNvPr id="43" name="Picture 42" descr="SpringBrown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2346</TotalTime>
  <Words>620</Words>
  <Application>Microsoft Macintosh PowerPoint</Application>
  <PresentationFormat>On-screen Show (4:3)</PresentationFormat>
  <Paragraphs>247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Spring Batch 3.0 Webinar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162</cp:revision>
  <dcterms:created xsi:type="dcterms:W3CDTF">2014-06-04T14:24:53Z</dcterms:created>
  <dcterms:modified xsi:type="dcterms:W3CDTF">2014-06-10T03:08:20Z</dcterms:modified>
</cp:coreProperties>
</file>